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0"/>
  </p:notesMasterIdLst>
  <p:sldIdLst>
    <p:sldId id="265" r:id="rId2"/>
    <p:sldId id="290" r:id="rId3"/>
    <p:sldId id="291" r:id="rId4"/>
    <p:sldId id="292" r:id="rId5"/>
    <p:sldId id="293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9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16019-85A1-4ED5-83BD-46599276A77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DE066-9423-495D-8D38-6844F1C16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0" y="0"/>
            <a:ext cx="12192000" cy="426720"/>
            <a:chOff x="0" y="0"/>
            <a:chExt cx="9144000" cy="32004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45720"/>
              <a:ext cx="9144000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858" tIns="50929" rIns="101858" bIns="50929" rtlCol="0" anchor="ctr"/>
            <a:lstStyle/>
            <a:p>
              <a:pPr algn="ctr"/>
              <a:endParaRPr lang="en-US" sz="180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0" y="0"/>
              <a:ext cx="9144000" cy="4572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858" tIns="50929" rIns="101858" bIns="50929"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914400" y="0"/>
              <a:ext cx="1554480" cy="457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1858" tIns="50929" rIns="101858" bIns="50929"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5" name="Group 4"/>
          <p:cNvGrpSpPr/>
          <p:nvPr userDrawn="1"/>
        </p:nvGrpSpPr>
        <p:grpSpPr>
          <a:xfrm>
            <a:off x="3912795" y="0"/>
            <a:ext cx="8279205" cy="6858000"/>
            <a:chOff x="2934596" y="0"/>
            <a:chExt cx="6209404" cy="6858000"/>
          </a:xfrm>
        </p:grpSpPr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120643" y="3238672"/>
            <a:ext cx="6766557" cy="461655"/>
          </a:xfrm>
        </p:spPr>
        <p:txBody>
          <a:bodyPr anchor="b"/>
          <a:lstStyle>
            <a:lvl1pPr algn="l">
              <a:defRPr lang="en-US" sz="2400" kern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5120643" y="3784535"/>
            <a:ext cx="6766557" cy="400099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2000" kern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  <a:lvl2pPr marL="457148" indent="0" algn="ctr">
              <a:buNone/>
              <a:defRPr/>
            </a:lvl2pPr>
            <a:lvl3pPr marL="914296" indent="0" algn="ctr">
              <a:buNone/>
              <a:defRPr/>
            </a:lvl3pPr>
            <a:lvl4pPr marL="1371444" indent="0" algn="ctr">
              <a:buNone/>
              <a:defRPr/>
            </a:lvl4pPr>
            <a:lvl5pPr marL="1828592" indent="0" algn="ctr">
              <a:buNone/>
              <a:defRPr/>
            </a:lvl5pPr>
            <a:lvl6pPr marL="2285740" indent="0" algn="ctr">
              <a:buNone/>
              <a:defRPr/>
            </a:lvl6pPr>
            <a:lvl7pPr marL="2742888" indent="0" algn="ctr">
              <a:buNone/>
              <a:defRPr/>
            </a:lvl7pPr>
            <a:lvl8pPr marL="3200036" indent="0" algn="ctr">
              <a:buNone/>
              <a:defRPr/>
            </a:lvl8pPr>
            <a:lvl9pPr marL="365718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120643" y="3750653"/>
            <a:ext cx="676655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92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280416" y="1562103"/>
            <a:ext cx="11606784" cy="1815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0416" y="301753"/>
            <a:ext cx="10363200" cy="46165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Zero Trust Strategy |    Choolfaian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75D91B-F9DF-4F1D-8EA9-D5CFAB9576A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3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5751" y="297484"/>
            <a:ext cx="10363200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2" y="1558865"/>
            <a:ext cx="11601449" cy="1815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799" y="6602491"/>
            <a:ext cx="7315200" cy="17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en-US" sz="800" kern="1200" smtClean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Zero Trust Strategy |    Choolfaian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21440" y="6602491"/>
            <a:ext cx="365760" cy="17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70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7775D91B-F9DF-4F1D-8EA9-D5CFAB9576A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0" y="919481"/>
            <a:ext cx="12192000" cy="60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58" tIns="50929" rIns="101858" bIns="50929" rtlCol="0" anchor="ctr"/>
          <a:lstStyle/>
          <a:p>
            <a:pPr algn="ctr"/>
            <a:endParaRPr lang="en-US" sz="1800"/>
          </a:p>
        </p:txBody>
      </p:sp>
      <p:sp>
        <p:nvSpPr>
          <p:cNvPr id="23" name="Rectangle 22"/>
          <p:cNvSpPr/>
          <p:nvPr/>
        </p:nvSpPr>
        <p:spPr>
          <a:xfrm>
            <a:off x="0" y="980441"/>
            <a:ext cx="1219200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58" tIns="50929" rIns="101858" bIns="50929" rtlCol="0" anchor="ctr"/>
          <a:lstStyle/>
          <a:p>
            <a:pPr algn="ctr"/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304802" y="6492240"/>
            <a:ext cx="11582401" cy="297666"/>
            <a:chOff x="228601" y="6533425"/>
            <a:chExt cx="8686801" cy="297666"/>
          </a:xfrm>
        </p:grpSpPr>
        <p:cxnSp>
          <p:nvCxnSpPr>
            <p:cNvPr id="27" name="Straight Connector 26"/>
            <p:cNvCxnSpPr/>
            <p:nvPr/>
          </p:nvCxnSpPr>
          <p:spPr bwMode="auto">
            <a:xfrm rot="5400000">
              <a:off x="8500809" y="6716791"/>
              <a:ext cx="2286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>
              <a:off x="228601" y="6533425"/>
              <a:ext cx="868680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Rectangle 16"/>
          <p:cNvSpPr/>
          <p:nvPr/>
        </p:nvSpPr>
        <p:spPr>
          <a:xfrm>
            <a:off x="10668000" y="919481"/>
            <a:ext cx="1219200" cy="609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58" tIns="50929" rIns="101858" bIns="50929"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25848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9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4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9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231775" indent="-231775" algn="l" rtl="0" eaLnBrk="1" fontAlgn="base" hangingPunct="1">
        <a:spcBef>
          <a:spcPts val="0"/>
        </a:spcBef>
        <a:spcAft>
          <a:spcPts val="1200"/>
        </a:spcAft>
        <a:buFont typeface="Segoe UI" panose="020B0502040204020203" pitchFamily="34" charset="0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228600" algn="l" rtl="0" eaLnBrk="1" fontAlgn="base" hangingPunct="1">
        <a:spcBef>
          <a:spcPts val="0"/>
        </a:spcBef>
        <a:spcAft>
          <a:spcPts val="1200"/>
        </a:spcAft>
        <a:buFont typeface="Segoe UI" panose="020B0502040204020203" pitchFamily="34" charset="0"/>
        <a:buChar char="‐"/>
        <a:defRPr sz="1600">
          <a:solidFill>
            <a:schemeClr val="tx1"/>
          </a:solidFill>
          <a:latin typeface="+mn-lt"/>
        </a:defRPr>
      </a:lvl2pPr>
      <a:lvl3pPr marL="685800" indent="-227013" algn="l" rtl="0" eaLnBrk="1" fontAlgn="base" hangingPunct="1">
        <a:spcBef>
          <a:spcPts val="0"/>
        </a:spcBef>
        <a:spcAft>
          <a:spcPts val="1200"/>
        </a:spcAft>
        <a:buFont typeface="Segoe UI" panose="020B0502040204020203" pitchFamily="34" charset="0"/>
        <a:buChar char="‐"/>
        <a:tabLst/>
        <a:defRPr sz="1400">
          <a:solidFill>
            <a:schemeClr val="tx1"/>
          </a:solidFill>
          <a:latin typeface="+mn-lt"/>
        </a:defRPr>
      </a:lvl3pPr>
      <a:lvl4pPr marL="912813" indent="-227013" algn="l" rtl="0" eaLnBrk="1" fontAlgn="base" hangingPunct="1">
        <a:spcBef>
          <a:spcPts val="0"/>
        </a:spcBef>
        <a:spcAft>
          <a:spcPts val="1200"/>
        </a:spcAft>
        <a:buFont typeface="Segoe UI" panose="020B0502040204020203" pitchFamily="34" charset="0"/>
        <a:buChar char="‐"/>
        <a:defRPr sz="1200">
          <a:solidFill>
            <a:schemeClr val="tx1"/>
          </a:solidFill>
          <a:latin typeface="+mn-lt"/>
        </a:defRPr>
      </a:lvl4pPr>
      <a:lvl5pPr marL="1146175" indent="-227013" algn="l" defTabSz="855663" rtl="0" eaLnBrk="1" fontAlgn="base" hangingPunct="1">
        <a:spcBef>
          <a:spcPts val="0"/>
        </a:spcBef>
        <a:spcAft>
          <a:spcPts val="1200"/>
        </a:spcAft>
        <a:buFont typeface="Segoe UI" panose="020B0502040204020203" pitchFamily="34" charset="0"/>
        <a:buChar char="‐"/>
        <a:tabLst/>
        <a:defRPr sz="1200">
          <a:solidFill>
            <a:schemeClr val="tx1"/>
          </a:solidFill>
          <a:latin typeface="+mn-lt"/>
        </a:defRPr>
      </a:lvl5pPr>
      <a:lvl6pPr marL="2514314" indent="-22857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62" indent="-22857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10" indent="-22857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58" indent="-22857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64482" y="3238672"/>
            <a:ext cx="5074918" cy="461655"/>
          </a:xfrm>
        </p:spPr>
        <p:txBody>
          <a:bodyPr/>
          <a:lstStyle/>
          <a:p>
            <a:r>
              <a:rPr lang="en-US" dirty="0"/>
              <a:t>Zero Trust Strategy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Discussion of Findings</a:t>
            </a:r>
          </a:p>
        </p:txBody>
      </p:sp>
    </p:spTree>
    <p:extLst>
      <p:ext uri="{BB962C8B-B14F-4D97-AF65-F5344CB8AC3E}">
        <p14:creationId xmlns:p14="http://schemas.microsoft.com/office/powerpoint/2010/main" val="385432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34312" y="1562102"/>
            <a:ext cx="8705088" cy="80020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Trust – A Simple Concept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dirty="0">
              <a:solidFill>
                <a:srgbClr val="5C6670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51CDE08-4327-0817-5981-B5F0536B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8770" y="2236668"/>
            <a:ext cx="8316172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7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3217" y="1562102"/>
            <a:ext cx="11025809" cy="4585861"/>
          </a:xfrm>
        </p:spPr>
        <p:txBody>
          <a:bodyPr/>
          <a:lstStyle/>
          <a:p>
            <a:r>
              <a:rPr lang="en-US" sz="2800" dirty="0"/>
              <a:t>Ensure all resources are accessed securely, regardless of location.</a:t>
            </a:r>
          </a:p>
          <a:p>
            <a:r>
              <a:rPr lang="en-US" sz="2800" dirty="0"/>
              <a:t>Adopt a least privilege strategy and strictly enforce access control.</a:t>
            </a:r>
          </a:p>
          <a:p>
            <a:r>
              <a:rPr lang="en-US" sz="2800" dirty="0"/>
              <a:t>Inspect and log all traffic.</a:t>
            </a:r>
          </a:p>
          <a:p>
            <a:r>
              <a:rPr lang="en-US" sz="2800" dirty="0"/>
              <a:t>Automate actions across environments and systems, driven by context and events.</a:t>
            </a:r>
          </a:p>
          <a:p>
            <a:r>
              <a:rPr lang="en-US" sz="2800" dirty="0"/>
              <a:t>Ensure all components support Zero Trust.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Trust Principles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dirty="0">
              <a:solidFill>
                <a:srgbClr val="5C6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76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Trust in a Nutshell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dirty="0">
              <a:solidFill>
                <a:srgbClr val="5C6670"/>
              </a:solidFill>
            </a:endParaRPr>
          </a:p>
        </p:txBody>
      </p:sp>
      <p:pic>
        <p:nvPicPr>
          <p:cNvPr id="6" name="Zero Trust">
            <a:hlinkClick r:id="" action="ppaction://media"/>
            <a:extLst>
              <a:ext uri="{FF2B5EF4-FFF2-40B4-BE49-F238E27FC236}">
                <a16:creationId xmlns:a16="http://schemas.microsoft.com/office/drawing/2014/main" id="{5F1FC257-CA25-8B90-78E2-546E7372F4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3957" y="1758999"/>
            <a:ext cx="7387118" cy="4156099"/>
          </a:xfrm>
          <a:prstGeom prst="rect">
            <a:avLst/>
          </a:prstGeom>
        </p:spPr>
      </p:pic>
      <p:sp>
        <p:nvSpPr>
          <p:cNvPr id="7" name="Fair Use Notice"/>
          <p:cNvSpPr txBox="1"/>
          <p:nvPr/>
        </p:nvSpPr>
        <p:spPr>
          <a:xfrm>
            <a:off x="1219200" y="5960818"/>
            <a:ext cx="9753600" cy="307777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algn="ctr"/>
            <a:r>
              <a:rPr lang="en-US" sz="1100" i="1" dirty="0">
                <a:solidFill>
                  <a:srgbClr val="5C6670"/>
                </a:solidFill>
              </a:rPr>
              <a:t>This video excerpt is used for commentary and educational purposes under the Fair Use doctrine (17 U.S.C. § 107).</a:t>
            </a:r>
          </a:p>
        </p:txBody>
      </p:sp>
    </p:spTree>
    <p:extLst>
      <p:ext uri="{BB962C8B-B14F-4D97-AF65-F5344CB8AC3E}">
        <p14:creationId xmlns:p14="http://schemas.microsoft.com/office/powerpoint/2010/main" val="32916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34312" y="1562102"/>
            <a:ext cx="8705088" cy="4062641"/>
          </a:xfrm>
        </p:spPr>
        <p:txBody>
          <a:bodyPr/>
          <a:lstStyle/>
          <a:p>
            <a:r>
              <a:rPr lang="en-US" sz="2000" dirty="0"/>
              <a:t>Maxell Smart walks in from the street. There is no security check in.</a:t>
            </a:r>
          </a:p>
          <a:p>
            <a:r>
              <a:rPr lang="en-US" sz="2000" dirty="0"/>
              <a:t>The CONTROL building is a highly secure, compartmentalized building. Agents are allowed only to specific area based on need. </a:t>
            </a:r>
          </a:p>
          <a:p>
            <a:r>
              <a:rPr lang="en-US" sz="2000" dirty="0"/>
              <a:t>A highly monitored redline ‘network’ leads people to destinations.</a:t>
            </a:r>
          </a:p>
          <a:p>
            <a:r>
              <a:rPr lang="en-US" sz="2000" dirty="0"/>
              <a:t>Security barriers open and close automatically.</a:t>
            </a:r>
          </a:p>
          <a:p>
            <a:r>
              <a:rPr lang="en-US" sz="2000" dirty="0"/>
              <a:t>Manual activity is only required when Smart needs specific access to an undisclosed area through the phonebooth lift.</a:t>
            </a:r>
          </a:p>
          <a:p>
            <a:r>
              <a:rPr lang="en-US" sz="2000" dirty="0"/>
              <a:t>SPECULATION: What would happen if at any point the system decided that Maxwell Smart was an impostor or bad actor?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the ‘Get Smart’ Clip in a Zero Trust Context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dirty="0">
              <a:solidFill>
                <a:srgbClr val="5C6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4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34312" y="1562102"/>
            <a:ext cx="8705088" cy="80020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 Trust Architecture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dirty="0">
              <a:solidFill>
                <a:srgbClr val="5C667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8890855C-2C3B-848A-BEDE-B1737117C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2330" y="2113722"/>
            <a:ext cx="8060634" cy="394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13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34312" y="1562102"/>
            <a:ext cx="8705088" cy="4893637"/>
          </a:xfrm>
        </p:spPr>
        <p:txBody>
          <a:bodyPr/>
          <a:lstStyle/>
          <a:p>
            <a:r>
              <a:rPr lang="en-US" sz="2800" dirty="0"/>
              <a:t>Identity and Access Management</a:t>
            </a:r>
          </a:p>
          <a:p>
            <a:r>
              <a:rPr lang="en-US" sz="2800" dirty="0"/>
              <a:t>Privileged Access Management</a:t>
            </a:r>
          </a:p>
          <a:p>
            <a:r>
              <a:rPr lang="en-US" sz="2800" dirty="0"/>
              <a:t>Network Infrastructure</a:t>
            </a:r>
          </a:p>
          <a:p>
            <a:r>
              <a:rPr lang="en-US" sz="2800" dirty="0"/>
              <a:t>Intrusion Detection and Prevention Systems</a:t>
            </a:r>
          </a:p>
          <a:p>
            <a:r>
              <a:rPr lang="en-US" sz="2800" dirty="0"/>
              <a:t>Data Protection</a:t>
            </a:r>
          </a:p>
          <a:p>
            <a:r>
              <a:rPr lang="en-US" sz="2800" dirty="0"/>
              <a:t>Infrastructure and Platform as a Service</a:t>
            </a:r>
          </a:p>
          <a:p>
            <a:r>
              <a:rPr lang="en-US" sz="2800" dirty="0"/>
              <a:t>Secure Web Gateways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Covered in White Paper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dirty="0">
              <a:solidFill>
                <a:srgbClr val="5C6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59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B666E-8CE1-919A-E621-81442F1C621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34312" y="1562102"/>
            <a:ext cx="8705088" cy="4955193"/>
          </a:xfrm>
        </p:spPr>
        <p:txBody>
          <a:bodyPr/>
          <a:lstStyle/>
          <a:p>
            <a:r>
              <a:rPr lang="en-US" dirty="0"/>
              <a:t>Develop and articulate a comprehensive Zero Trust strategy.</a:t>
            </a:r>
          </a:p>
          <a:p>
            <a:r>
              <a:rPr lang="en-US" dirty="0"/>
              <a:t>Illustrate the role of existing security tools/projects in that strategy.</a:t>
            </a:r>
          </a:p>
          <a:p>
            <a:r>
              <a:rPr lang="en-US" dirty="0"/>
              <a:t>The department and appropriate business users need to receive Zero Trust training explaining concepts and execution.</a:t>
            </a:r>
          </a:p>
          <a:p>
            <a:r>
              <a:rPr lang="en-US" dirty="0"/>
              <a:t>Create a 24-month Zero Trust road map/plan</a:t>
            </a:r>
          </a:p>
          <a:p>
            <a:pPr lvl="1"/>
            <a:r>
              <a:rPr lang="en-US" dirty="0"/>
              <a:t>The plan drives the tools, the tools don’t drive the plan.</a:t>
            </a:r>
          </a:p>
          <a:p>
            <a:pPr lvl="1"/>
            <a:r>
              <a:rPr lang="en-US" dirty="0"/>
              <a:t>Multiple efforts must go on at once, perfect should not be the enemy of good.</a:t>
            </a:r>
          </a:p>
          <a:p>
            <a:pPr lvl="1"/>
            <a:r>
              <a:rPr lang="en-US" dirty="0"/>
              <a:t>Legacy systems should be siloed, segregated and proxied.</a:t>
            </a:r>
          </a:p>
          <a:p>
            <a:pPr lvl="1"/>
            <a:r>
              <a:rPr lang="en-US" dirty="0"/>
              <a:t>You can’t be partially dead, pregnant or Zero Trust</a:t>
            </a:r>
          </a:p>
          <a:p>
            <a:r>
              <a:rPr lang="en-US" dirty="0"/>
              <a:t>A simple, reasonable ‘scorecard’ methodology should be developed to score existing and new systems. Scoring should take place as part of the ARB not an ancillary security review. One stop shop.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6E4D7F-2D76-A8BD-D2D9-6F60E7CC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4EB24-6F1E-E669-DA13-BA9D34E73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914400"/>
            <a:r>
              <a:rPr lang="en-US" dirty="0">
                <a:solidFill>
                  <a:srgbClr val="5C6670"/>
                </a:solidFill>
              </a:rPr>
              <a:t>Zero Trust Strategy |    Choolfaian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55FAD-8999-D4E2-7799-7BB2B5CACEF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775D91B-F9DF-4F1D-8EA9-D5CFAB9576A2}" type="slidenum">
              <a:rPr lang="en-US" altLang="en-US">
                <a:solidFill>
                  <a:srgbClr val="5C667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 dirty="0">
              <a:solidFill>
                <a:srgbClr val="5C66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4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Zero Trust Theme">
  <a:themeElements>
    <a:clrScheme name="Zero Trust Colors">
      <a:dk1>
        <a:srgbClr val="276092"/>
      </a:dk1>
      <a:lt1>
        <a:srgbClr val="D6DDE8"/>
      </a:lt1>
      <a:dk2>
        <a:srgbClr val="5C6670"/>
      </a:dk2>
      <a:lt2>
        <a:srgbClr val="FFFFFF"/>
      </a:lt2>
      <a:accent1>
        <a:srgbClr val="597DA7"/>
      </a:accent1>
      <a:accent2>
        <a:srgbClr val="D6DDE8"/>
      </a:accent2>
      <a:accent3>
        <a:srgbClr val="FF9E16"/>
      </a:accent3>
      <a:accent4>
        <a:srgbClr val="E2C743"/>
      </a:accent4>
      <a:accent5>
        <a:srgbClr val="4CA492"/>
      </a:accent5>
      <a:accent6>
        <a:srgbClr val="7DA33A"/>
      </a:accent6>
      <a:hlink>
        <a:srgbClr val="276092"/>
      </a:hlink>
      <a:folHlink>
        <a:srgbClr val="D6DDE8"/>
      </a:folHlink>
    </a:clrScheme>
    <a:fontScheme name="Segoe UI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>
              <a:lumMod val="40000"/>
              <a:lumOff val="6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Zero Trust Theme" id="{0332AE60-9A18-45E3-BDEE-9A912F04A41F}" vid="{729ABC00-A908-4855-844B-F6972A17DA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</Words>
  <Application>Microsoft Office PowerPoint</Application>
  <PresentationFormat>Widescreen</PresentationFormat>
  <Paragraphs>51</Paragraphs>
  <Slides>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Segoe UI</vt:lpstr>
      <vt:lpstr>Segoe UI Light</vt:lpstr>
      <vt:lpstr>Segoe UI Semibold</vt:lpstr>
      <vt:lpstr>Zero Trust Theme</vt:lpstr>
      <vt:lpstr>Zero Trust Strategy</vt:lpstr>
      <vt:lpstr>Zero Trust – A Simple Concept</vt:lpstr>
      <vt:lpstr>Zero Trust Principles</vt:lpstr>
      <vt:lpstr>Zero Trust in a Nutshell</vt:lpstr>
      <vt:lpstr>Analyzing the ‘Get Smart’ Clip in a Zero Trust Context</vt:lpstr>
      <vt:lpstr>Zero Trust Architecture</vt:lpstr>
      <vt:lpstr>Topics Covered in White Paper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 Trust Strategy</dc:title>
  <dc:creator>Stephen S. Choolfaian</dc:creator>
  <dcterms:created xsi:type="dcterms:W3CDTF">2026-09-24T01:15:52Z</dcterms:created>
  <dcterms:modified xsi:type="dcterms:W3CDTF">2026-09-24T01:15:52Z</dcterms:modified>
</cp:coreProperties>
</file>